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1" r:id="rId4"/>
    <p:sldId id="262" r:id="rId5"/>
    <p:sldId id="263" r:id="rId6"/>
    <p:sldId id="264" r:id="rId7"/>
    <p:sldId id="265" r:id="rId8"/>
    <p:sldId id="266" r:id="rId9"/>
    <p:sldId id="267" r:id="rId10"/>
    <p:sldId id="269" r:id="rId11"/>
    <p:sldId id="270" r:id="rId12"/>
    <p:sldId id="271" r:id="rId13"/>
    <p:sldId id="268"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10/4/2023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10/4/2023</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10/4/2023</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10/4/2023</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10/4/2023</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10/4/2023</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10/4/2023</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10/4/2023</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10/4/2023</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10/4/2023</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10/4/2023</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10/4/2023</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E186D-9302-4521-A1A1-C93D5FB02F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1F9401-1658-4BF4-A799-7D41BEE092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10/4/2023</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68940" y="1458202"/>
            <a:ext cx="9144000" cy="977778"/>
          </a:xfrm>
        </p:spPr>
        <p:txBody>
          <a:bodyPr>
            <a:normAutofit/>
          </a:bodyPr>
          <a:lstStyle/>
          <a:p>
            <a:r>
              <a:rPr lang="en-US" sz="3000" b="1" dirty="0">
                <a:solidFill>
                  <a:schemeClr val="accent1"/>
                </a:solidFill>
                <a:latin typeface="Arial" panose="020B0604020202020204" pitchFamily="34" charset="0"/>
                <a:cs typeface="Arial" panose="020B0604020202020204" pitchFamily="34" charset="0"/>
              </a:rPr>
              <a:t>RESTAURANT OFFICIAL WEBPAGE</a:t>
            </a:r>
          </a:p>
        </p:txBody>
      </p:sp>
      <p:sp>
        <p:nvSpPr>
          <p:cNvPr id="3" name="TextBox 2"/>
          <p:cNvSpPr txBox="1"/>
          <p:nvPr/>
        </p:nvSpPr>
        <p:spPr>
          <a:xfrm>
            <a:off x="-329782" y="1034321"/>
            <a:ext cx="12726648" cy="584775"/>
          </a:xfrm>
          <a:prstGeom prst="rect">
            <a:avLst/>
          </a:prstGeom>
          <a:noFill/>
        </p:spPr>
        <p:txBody>
          <a:bodyPr wrap="square" rtlCol="0">
            <a:spAutoFit/>
          </a:bodyPr>
          <a:lstStyle/>
          <a:p>
            <a:pPr algn="ctr"/>
            <a:r>
              <a:rPr lang="en-US" sz="3200" b="1" dirty="0">
                <a:solidFill>
                  <a:schemeClr val="accent1">
                    <a:lumMod val="75000"/>
                  </a:schemeClr>
                </a:solidFill>
                <a:latin typeface="Arial" pitchFamily="34" charset="0"/>
                <a:cs typeface="Arial" pitchFamily="34" charset="0"/>
              </a:rPr>
              <a:t>TS- WEB/CC/AI TRACK CAPSTONE PROJECT</a:t>
            </a:r>
          </a:p>
        </p:txBody>
      </p:sp>
      <p:sp>
        <p:nvSpPr>
          <p:cNvPr id="4" name="TextBox 3"/>
          <p:cNvSpPr txBox="1"/>
          <p:nvPr/>
        </p:nvSpPr>
        <p:spPr>
          <a:xfrm>
            <a:off x="1678902" y="3252865"/>
            <a:ext cx="9039066" cy="163121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pitchFamily="34" charset="0"/>
                <a:cs typeface="Arial" pitchFamily="34" charset="0"/>
              </a:rPr>
              <a:t>1. CHEEMALA VIJAYALAKSHMI</a:t>
            </a:r>
          </a:p>
          <a:p>
            <a:r>
              <a:rPr lang="en-US" sz="2000" b="1" dirty="0">
                <a:solidFill>
                  <a:schemeClr val="accent1">
                    <a:lumMod val="75000"/>
                  </a:schemeClr>
                </a:solidFill>
                <a:latin typeface="Arial" pitchFamily="34" charset="0"/>
                <a:cs typeface="Arial" pitchFamily="34" charset="0"/>
              </a:rPr>
              <a:t>2. BOGGULA BHAVITHA </a:t>
            </a:r>
          </a:p>
          <a:p>
            <a:r>
              <a:rPr lang="en-US" sz="2000" b="1" dirty="0">
                <a:solidFill>
                  <a:schemeClr val="accent1">
                    <a:lumMod val="75000"/>
                  </a:schemeClr>
                </a:solidFill>
                <a:latin typeface="Arial" pitchFamily="34" charset="0"/>
                <a:cs typeface="Arial" pitchFamily="34" charset="0"/>
              </a:rPr>
              <a:t>3. GALI JHANSI</a:t>
            </a:r>
          </a:p>
          <a:p>
            <a:r>
              <a:rPr lang="en-US" sz="2000" b="1" dirty="0">
                <a:solidFill>
                  <a:schemeClr val="accent1">
                    <a:lumMod val="75000"/>
                  </a:schemeClr>
                </a:solidFill>
                <a:latin typeface="Arial" pitchFamily="34" charset="0"/>
                <a:cs typeface="Arial" pitchFamily="34" charset="0"/>
              </a:rPr>
              <a:t>4. VAKATI KUSUMA</a:t>
            </a:r>
          </a:p>
        </p:txBody>
      </p:sp>
      <p:sp>
        <p:nvSpPr>
          <p:cNvPr id="5" name="TextBox 4"/>
          <p:cNvSpPr txBox="1"/>
          <p:nvPr/>
        </p:nvSpPr>
        <p:spPr>
          <a:xfrm>
            <a:off x="1678902"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Hrishikesh Mahure and Ankit Dixit</a:t>
            </a: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C9F5-2E11-E2AD-39B9-C5DE4B77D933}"/>
              </a:ext>
            </a:extLst>
          </p:cNvPr>
          <p:cNvSpPr>
            <a:spLocks noGrp="1"/>
          </p:cNvSpPr>
          <p:nvPr>
            <p:ph type="title"/>
          </p:nvPr>
        </p:nvSpPr>
        <p:spPr/>
        <p:txBody>
          <a:bodyPr/>
          <a:lstStyle/>
          <a:p>
            <a:pPr algn="ctr"/>
            <a:r>
              <a:rPr lang="en-US" b="1" dirty="0">
                <a:solidFill>
                  <a:schemeClr val="accent1"/>
                </a:solidFill>
                <a:latin typeface="Arial" panose="020B0604020202020204" pitchFamily="34" charset="0"/>
                <a:cs typeface="Arial" panose="020B0604020202020204" pitchFamily="34" charset="0"/>
              </a:rPr>
              <a:t>sample screenshots</a:t>
            </a:r>
            <a:endParaRPr lang="en-IN" dirty="0"/>
          </a:p>
        </p:txBody>
      </p:sp>
      <p:pic>
        <p:nvPicPr>
          <p:cNvPr id="6" name="Content Placeholder 5">
            <a:extLst>
              <a:ext uri="{FF2B5EF4-FFF2-40B4-BE49-F238E27FC236}">
                <a16:creationId xmlns:a16="http://schemas.microsoft.com/office/drawing/2014/main" id="{D406111F-FC86-4935-5DA7-9442A11650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2328" y="1690688"/>
            <a:ext cx="4114800" cy="4351338"/>
          </a:xfrm>
        </p:spPr>
      </p:pic>
      <p:sp>
        <p:nvSpPr>
          <p:cNvPr id="4" name="Footer Placeholder 3">
            <a:extLst>
              <a:ext uri="{FF2B5EF4-FFF2-40B4-BE49-F238E27FC236}">
                <a16:creationId xmlns:a16="http://schemas.microsoft.com/office/drawing/2014/main" id="{6E54C085-E60D-D2FC-CCAB-0D24AA90B126}"/>
              </a:ext>
            </a:extLst>
          </p:cNvPr>
          <p:cNvSpPr>
            <a:spLocks noGrp="1"/>
          </p:cNvSpPr>
          <p:nvPr>
            <p:ph type="ftr" sz="quarter" idx="11"/>
          </p:nvPr>
        </p:nvSpPr>
        <p:spPr/>
        <p:txBody>
          <a:bodyPr/>
          <a:lstStyle/>
          <a:p>
            <a:r>
              <a:rPr lang="en-US"/>
              <a:t>© Edunet Foundation. All rights reserved.</a:t>
            </a:r>
          </a:p>
        </p:txBody>
      </p:sp>
      <p:pic>
        <p:nvPicPr>
          <p:cNvPr id="7" name="Picture 6">
            <a:extLst>
              <a:ext uri="{FF2B5EF4-FFF2-40B4-BE49-F238E27FC236}">
                <a16:creationId xmlns:a16="http://schemas.microsoft.com/office/drawing/2014/main" id="{F6DD08D5-136A-914B-72CA-24A8C261F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760" y="1690688"/>
            <a:ext cx="4473679" cy="4351338"/>
          </a:xfrm>
          <a:prstGeom prst="rect">
            <a:avLst/>
          </a:prstGeom>
        </p:spPr>
      </p:pic>
    </p:spTree>
    <p:extLst>
      <p:ext uri="{BB962C8B-B14F-4D97-AF65-F5344CB8AC3E}">
        <p14:creationId xmlns:p14="http://schemas.microsoft.com/office/powerpoint/2010/main" val="865874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6B94AFF-0319-278F-6C4E-2B2ED59B867E}"/>
              </a:ext>
            </a:extLst>
          </p:cNvPr>
          <p:cNvSpPr>
            <a:spLocks noGrp="1"/>
          </p:cNvSpPr>
          <p:nvPr>
            <p:ph type="ftr" sz="quarter" idx="11"/>
          </p:nvPr>
        </p:nvSpPr>
        <p:spPr/>
        <p:txBody>
          <a:bodyPr/>
          <a:lstStyle/>
          <a:p>
            <a:r>
              <a:rPr lang="en-US"/>
              <a:t>© Edunet Foundation. All rights reserved.</a:t>
            </a:r>
          </a:p>
        </p:txBody>
      </p:sp>
      <p:pic>
        <p:nvPicPr>
          <p:cNvPr id="8" name="Picture 7">
            <a:extLst>
              <a:ext uri="{FF2B5EF4-FFF2-40B4-BE49-F238E27FC236}">
                <a16:creationId xmlns:a16="http://schemas.microsoft.com/office/drawing/2014/main" id="{4E5964D4-417C-094F-6571-66B1D9A2F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435509"/>
            <a:ext cx="4454013" cy="4365523"/>
          </a:xfrm>
          <a:prstGeom prst="rect">
            <a:avLst/>
          </a:prstGeom>
        </p:spPr>
      </p:pic>
      <p:pic>
        <p:nvPicPr>
          <p:cNvPr id="10" name="Picture 9">
            <a:extLst>
              <a:ext uri="{FF2B5EF4-FFF2-40B4-BE49-F238E27FC236}">
                <a16:creationId xmlns:a16="http://schemas.microsoft.com/office/drawing/2014/main" id="{0A27EE6E-43D4-966F-DB22-DF337557B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574" y="1435508"/>
            <a:ext cx="4640826" cy="4365523"/>
          </a:xfrm>
          <a:prstGeom prst="rect">
            <a:avLst/>
          </a:prstGeom>
        </p:spPr>
      </p:pic>
    </p:spTree>
    <p:extLst>
      <p:ext uri="{BB962C8B-B14F-4D97-AF65-F5344CB8AC3E}">
        <p14:creationId xmlns:p14="http://schemas.microsoft.com/office/powerpoint/2010/main" val="370763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298F78-DC60-B9E8-E63E-5FC3C896830C}"/>
              </a:ext>
            </a:extLst>
          </p:cNvPr>
          <p:cNvSpPr>
            <a:spLocks noGrp="1"/>
          </p:cNvSpPr>
          <p:nvPr>
            <p:ph type="ftr" sz="quarter" idx="11"/>
          </p:nvPr>
        </p:nvSpPr>
        <p:spPr/>
        <p:txBody>
          <a:bodyPr/>
          <a:lstStyle/>
          <a:p>
            <a:r>
              <a:rPr lang="en-US"/>
              <a:t>© Edunet Foundation. All rights reserved.</a:t>
            </a:r>
          </a:p>
        </p:txBody>
      </p:sp>
      <p:pic>
        <p:nvPicPr>
          <p:cNvPr id="6" name="Picture 5">
            <a:extLst>
              <a:ext uri="{FF2B5EF4-FFF2-40B4-BE49-F238E27FC236}">
                <a16:creationId xmlns:a16="http://schemas.microsoft.com/office/drawing/2014/main" id="{859D7D69-DDF2-C4F6-C190-0DDA1E50E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33832"/>
            <a:ext cx="4768645" cy="4109884"/>
          </a:xfrm>
          <a:prstGeom prst="rect">
            <a:avLst/>
          </a:prstGeom>
        </p:spPr>
      </p:pic>
      <p:pic>
        <p:nvPicPr>
          <p:cNvPr id="8" name="Picture 7">
            <a:extLst>
              <a:ext uri="{FF2B5EF4-FFF2-40B4-BE49-F238E27FC236}">
                <a16:creationId xmlns:a16="http://schemas.microsoft.com/office/drawing/2014/main" id="{372C942F-1063-90D1-FA77-92E79D7F5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957" y="1533832"/>
            <a:ext cx="4424517" cy="4109884"/>
          </a:xfrm>
          <a:prstGeom prst="rect">
            <a:avLst/>
          </a:prstGeom>
        </p:spPr>
      </p:pic>
    </p:spTree>
    <p:extLst>
      <p:ext uri="{BB962C8B-B14F-4D97-AF65-F5344CB8AC3E}">
        <p14:creationId xmlns:p14="http://schemas.microsoft.com/office/powerpoint/2010/main" val="338084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6395-8AC0-A3BF-F8A5-393A98FEE02D}"/>
              </a:ext>
            </a:extLst>
          </p:cNvPr>
          <p:cNvSpPr>
            <a:spLocks noGrp="1"/>
          </p:cNvSpPr>
          <p:nvPr>
            <p:ph type="title"/>
          </p:nvPr>
        </p:nvSpPr>
        <p:spPr/>
        <p:txBody>
          <a:bodyPr/>
          <a:lstStyle/>
          <a:p>
            <a:pPr algn="ctr"/>
            <a:r>
              <a:rPr lang="en-US" b="1" dirty="0">
                <a:solidFill>
                  <a:schemeClr val="accent1"/>
                </a:solidFill>
                <a:latin typeface="Arial" panose="020B0604020202020204" pitchFamily="34" charset="0"/>
                <a:cs typeface="Arial" panose="020B0604020202020204" pitchFamily="34" charset="0"/>
              </a:rPr>
              <a:t>Conclusion</a:t>
            </a:r>
            <a:endParaRPr lang="en-IN" dirty="0"/>
          </a:p>
        </p:txBody>
      </p:sp>
      <p:sp>
        <p:nvSpPr>
          <p:cNvPr id="3" name="Content Placeholder 2">
            <a:extLst>
              <a:ext uri="{FF2B5EF4-FFF2-40B4-BE49-F238E27FC236}">
                <a16:creationId xmlns:a16="http://schemas.microsoft.com/office/drawing/2014/main" id="{BAB98C0E-CC5D-8DEE-1AA3-1E7F6B508DE3}"/>
              </a:ext>
            </a:extLst>
          </p:cNvPr>
          <p:cNvSpPr>
            <a:spLocks noGrp="1"/>
          </p:cNvSpPr>
          <p:nvPr>
            <p:ph idx="1"/>
          </p:nvPr>
        </p:nvSpPr>
        <p:spPr/>
        <p:txBody>
          <a:bodyPr/>
          <a:lstStyle/>
          <a:p>
            <a:r>
              <a:rPr lang="en-US" sz="2600" dirty="0">
                <a:effectLst/>
                <a:latin typeface="Arial" panose="020B0604020202020204" pitchFamily="34" charset="0"/>
                <a:ea typeface="Calibri" panose="020F0502020204030204" pitchFamily="34" charset="0"/>
                <a:cs typeface="Arial" panose="020B0604020202020204" pitchFamily="34" charset="0"/>
              </a:rPr>
              <a:t>In conclusion, a restaurant web page project is a multifaceted endeavor that involves the creation of a digital presence for a restaurant. This digital platform serves various purposes, from providing essential information to potential customers to offering online ordering and reservation capabilities.</a:t>
            </a:r>
            <a:endParaRPr lang="en-IN" sz="26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9289D38-ADD7-DA28-C5AA-DC0EF4168D0C}"/>
              </a:ext>
            </a:extLst>
          </p:cNvPr>
          <p:cNvSpPr>
            <a:spLocks noGrp="1"/>
          </p:cNvSpPr>
          <p:nvPr>
            <p:ph type="ftr" sz="quarter" idx="11"/>
          </p:nvPr>
        </p:nvSpPr>
        <p:spPr/>
        <p:txBody>
          <a:bodyPr/>
          <a:lstStyle/>
          <a:p>
            <a:r>
              <a:rPr lang="en-US"/>
              <a:t>© Edunet Foundation. All rights reserved.</a:t>
            </a:r>
          </a:p>
        </p:txBody>
      </p:sp>
    </p:spTree>
    <p:extLst>
      <p:ext uri="{BB962C8B-B14F-4D97-AF65-F5344CB8AC3E}">
        <p14:creationId xmlns:p14="http://schemas.microsoft.com/office/powerpoint/2010/main" val="3742218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dirty="0">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r>
              <a:rPr lang="en-US" sz="2000" b="1" dirty="0">
                <a:latin typeface="Arial"/>
                <a:ea typeface="+mn-lt"/>
                <a:cs typeface="Arial"/>
              </a:rPr>
              <a:t>Abstract     </a:t>
            </a:r>
            <a:endParaRPr lang="en-US">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a:latin typeface="Arial"/>
              <a:cs typeface="Arial"/>
            </a:endParaRPr>
          </a:p>
          <a:p>
            <a:r>
              <a:rPr lang="en-US" sz="2000" b="1" dirty="0">
                <a:latin typeface="Arial"/>
                <a:ea typeface="+mn-lt"/>
                <a:cs typeface="Arial"/>
              </a:rPr>
              <a:t>Aims , Objective &amp; Proposed System/Solution</a:t>
            </a:r>
            <a:endParaRPr lang="en-US">
              <a:latin typeface="Arial"/>
              <a:cs typeface="Arial"/>
            </a:endParaRPr>
          </a:p>
          <a:p>
            <a:r>
              <a:rPr lang="en-US" sz="2000" b="1" dirty="0">
                <a:latin typeface="Arial"/>
                <a:ea typeface="+mn-lt"/>
                <a:cs typeface="Arial"/>
              </a:rPr>
              <a:t>System Design </a:t>
            </a:r>
            <a:endParaRPr lang="en-US" sz="2000" b="1" dirty="0">
              <a:latin typeface="Arial"/>
              <a:cs typeface="Arial"/>
            </a:endParaRPr>
          </a:p>
          <a:p>
            <a:r>
              <a:rPr lang="en-US" sz="2000" b="1" dirty="0">
                <a:latin typeface="Arial"/>
                <a:ea typeface="+mn-lt"/>
                <a:cs typeface="+mn-lt"/>
              </a:rPr>
              <a:t>System Development Approach(Technology Used) </a:t>
            </a:r>
            <a:endParaRPr lang="en-US" dirty="0">
              <a:latin typeface="Arial"/>
              <a:ea typeface="+mn-lt"/>
              <a:cs typeface="+mn-lt"/>
            </a:endParaRPr>
          </a:p>
          <a:p>
            <a:r>
              <a:rPr lang="en-US" sz="2000" b="1" dirty="0">
                <a:latin typeface="Arial"/>
                <a:ea typeface="+mn-lt"/>
                <a:cs typeface="+mn-lt"/>
              </a:rPr>
              <a:t>Algorithm &amp; Deployment  </a:t>
            </a:r>
            <a:endParaRPr lang="en-US" dirty="0">
              <a:latin typeface="Arial"/>
              <a:cs typeface="Calibri"/>
            </a:endParaRPr>
          </a:p>
          <a:p>
            <a:r>
              <a:rPr lang="en-US" sz="2000" b="1" dirty="0">
                <a:latin typeface="Arial"/>
                <a:ea typeface="+mn-lt"/>
                <a:cs typeface="Arial"/>
              </a:rPr>
              <a:t>Conclusion</a:t>
            </a:r>
            <a:endParaRPr lang="en-US">
              <a:latin typeface="Arial"/>
              <a:cs typeface="Arial"/>
            </a:endParaRPr>
          </a:p>
          <a:p>
            <a:r>
              <a:rPr lang="en-US" sz="2000" b="1" dirty="0">
                <a:latin typeface="Arial"/>
                <a:ea typeface="+mn-lt"/>
                <a:cs typeface="Arial"/>
              </a:rPr>
              <a:t>References</a:t>
            </a:r>
            <a:endParaRPr lang="en-US">
              <a:latin typeface="Arial"/>
              <a:cs typeface="Arial"/>
            </a:endParaRPr>
          </a:p>
          <a:p>
            <a:r>
              <a:rPr lang="en-US" sz="2000" b="1" dirty="0">
                <a:latin typeface="Arial"/>
                <a:ea typeface="+mn-lt"/>
                <a:cs typeface="Arial"/>
              </a:rPr>
              <a:t>Future Scope</a:t>
            </a:r>
            <a:endParaRPr lang="en-US" dirty="0">
              <a:latin typeface="Arial"/>
              <a:cs typeface="Arial"/>
            </a:endParaRP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Abstract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Autofit/>
          </a:bodyPr>
          <a:lstStyle/>
          <a:p>
            <a:pPr algn="l">
              <a:buFont typeface="Arial" pitchFamily="34" charset="0"/>
              <a:buChar char="•"/>
            </a:pPr>
            <a:r>
              <a:rPr lang="en-US" sz="2600" dirty="0">
                <a:ln>
                  <a:noFill/>
                </a:ln>
                <a:solidFill>
                  <a:srgbClr val="000000"/>
                </a:solidFill>
                <a:effectLst>
                  <a:outerShdw blurRad="38100" dist="12700" dir="2700000" algn="tl">
                    <a:srgbClr val="000000">
                      <a:alpha val="39999"/>
                    </a:srgbClr>
                  </a:outerShdw>
                </a:effectLst>
                <a:latin typeface="Arial" panose="020B0604020202020204" pitchFamily="34" charset="0"/>
                <a:ea typeface="Calibri" panose="020F0502020204030204" pitchFamily="34" charset="0"/>
                <a:cs typeface="Arial" panose="020B0604020202020204" pitchFamily="34" charset="0"/>
              </a:rPr>
              <a:t>This restaurant website project aims to create an engaging and user-friendly online platform for a dining establishment. The website will serve as a digital storefront, offering visitors access to essential information such as the menu, location, hours of operation, and the ability to make reservations. Additionally, the site will incorporate visually appealing design elements and high-quality images to showcase the restaurant's ambiance and cuisine. Features such as online ordering, customer reviews, and an interactive map for directions will enhance the overall user experience. The project's primary objective is to enhance the restaurant's online presence, attract more customers, and streamline the reservation and ordering processes, ultimately contributing to the restaurant's success in the digital age.</a:t>
            </a:r>
            <a:endParaRPr lang="en-IN" sz="2600" dirty="0">
              <a:solidFill>
                <a:srgbClr val="FFFFFF"/>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Design and develop a user-friendly restaurant webpage that provides essential information, an enticing menu, easy online reservation options, and a visually appealing representation of the restaurant's ambiance and cuisine, aiming to enhance customer engagement and increase reservations while maintaining a seamless user experience across various devices.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lvl="1" algn="l">
              <a:buFont typeface="Arial" pitchFamily="34" charset="0"/>
              <a:buChar char="•"/>
            </a:pPr>
            <a:r>
              <a:rPr lang="en-US" sz="2200" dirty="0">
                <a:latin typeface="Arial" panose="020B0604020202020204" pitchFamily="34" charset="0"/>
                <a:cs typeface="Arial" panose="020B0604020202020204" pitchFamily="34" charset="0"/>
              </a:rPr>
              <a:t>User-Friendly Interface </a:t>
            </a:r>
          </a:p>
          <a:p>
            <a:pPr lvl="1" algn="l">
              <a:buFont typeface="Arial" pitchFamily="34" charset="0"/>
              <a:buChar char="•"/>
            </a:pPr>
            <a:r>
              <a:rPr lang="en-US" sz="2200" dirty="0">
                <a:latin typeface="Arial" panose="020B0604020202020204" pitchFamily="34" charset="0"/>
                <a:cs typeface="Arial" panose="020B0604020202020204" pitchFamily="34" charset="0"/>
              </a:rPr>
              <a:t>Menu Presentation</a:t>
            </a:r>
          </a:p>
          <a:p>
            <a:pPr lvl="1" algn="l">
              <a:buFont typeface="Arial" pitchFamily="34" charset="0"/>
              <a:buChar char="•"/>
            </a:pPr>
            <a:r>
              <a:rPr lang="en-US" sz="2200" dirty="0">
                <a:latin typeface="Arial" panose="020B0604020202020204" pitchFamily="34" charset="0"/>
                <a:cs typeface="Arial" panose="020B0604020202020204" pitchFamily="34" charset="0"/>
              </a:rPr>
              <a:t>Online Reservation System</a:t>
            </a:r>
          </a:p>
          <a:p>
            <a:pPr lvl="1" algn="l">
              <a:buFont typeface="Arial" pitchFamily="34" charset="0"/>
              <a:buChar char="•"/>
            </a:pPr>
            <a:r>
              <a:rPr lang="en-US" sz="2200" dirty="0">
                <a:latin typeface="Arial" panose="020B0604020202020204" pitchFamily="34" charset="0"/>
                <a:cs typeface="Arial" panose="020B0604020202020204" pitchFamily="34" charset="0"/>
              </a:rPr>
              <a:t>Visual Content</a:t>
            </a:r>
          </a:p>
          <a:p>
            <a:pPr lvl="1" algn="l">
              <a:buFont typeface="Arial" pitchFamily="34" charset="0"/>
              <a:buChar char="•"/>
            </a:pPr>
            <a:r>
              <a:rPr lang="en-US" sz="2200" dirty="0">
                <a:latin typeface="Arial" panose="020B0604020202020204" pitchFamily="34" charset="0"/>
                <a:cs typeface="Arial" panose="020B0604020202020204" pitchFamily="34" charset="0"/>
              </a:rPr>
              <a:t>Responsive Design</a:t>
            </a:r>
          </a:p>
          <a:p>
            <a:pPr lvl="1" algn="l">
              <a:buFont typeface="Arial" pitchFamily="34" charset="0"/>
              <a:buChar char="•"/>
            </a:pPr>
            <a:r>
              <a:rPr lang="en-US" sz="2200" dirty="0">
                <a:latin typeface="Arial" panose="020B0604020202020204" pitchFamily="34" charset="0"/>
                <a:cs typeface="Arial" panose="020B0604020202020204" pitchFamily="34" charset="0"/>
              </a:rPr>
              <a:t>Contact Information</a:t>
            </a:r>
          </a:p>
          <a:p>
            <a:pPr lvl="1" algn="l">
              <a:buFont typeface="Arial" pitchFamily="34" charset="0"/>
              <a:buChar char="•"/>
            </a:pPr>
            <a:r>
              <a:rPr lang="en-US" sz="2200" dirty="0">
                <a:latin typeface="Arial" panose="020B0604020202020204" pitchFamily="34" charset="0"/>
                <a:cs typeface="Arial" panose="020B0604020202020204" pitchFamily="34" charset="0"/>
              </a:rPr>
              <a:t>Reviews and Testimonials</a:t>
            </a:r>
          </a:p>
          <a:p>
            <a:pPr lvl="1" algn="l">
              <a:buFont typeface="Arial" pitchFamily="34" charset="0"/>
              <a:buChar char="•"/>
            </a:pPr>
            <a:r>
              <a:rPr lang="en-US" sz="2200" dirty="0">
                <a:latin typeface="Arial" panose="020B0604020202020204" pitchFamily="34" charset="0"/>
                <a:cs typeface="Arial" panose="020B0604020202020204" pitchFamily="34" charset="0"/>
              </a:rPr>
              <a:t>Special Offers and Events</a:t>
            </a:r>
          </a:p>
          <a:p>
            <a:pPr lvl="1" algn="l">
              <a:buFont typeface="Arial" pitchFamily="34" charset="0"/>
              <a:buChar char="•"/>
            </a:pPr>
            <a:r>
              <a:rPr lang="en-US" sz="2200" dirty="0">
                <a:latin typeface="Arial" panose="020B0604020202020204" pitchFamily="34" charset="0"/>
                <a:cs typeface="Arial" panose="020B0604020202020204" pitchFamily="34" charset="0"/>
              </a:rPr>
              <a:t>Social Media Integration</a:t>
            </a:r>
          </a:p>
          <a:p>
            <a:pPr lvl="1" algn="l">
              <a:buFont typeface="Arial" pitchFamily="34" charset="0"/>
              <a:buChar char="•"/>
            </a:pPr>
            <a:r>
              <a:rPr lang="en-US" sz="2200" dirty="0">
                <a:latin typeface="Arial" panose="020B0604020202020204" pitchFamily="34" charset="0"/>
                <a:cs typeface="Arial" panose="020B0604020202020204" pitchFamily="34" charset="0"/>
              </a:rPr>
              <a:t>Online Ordering</a:t>
            </a:r>
          </a:p>
          <a:p>
            <a:pPr lvl="1" algn="l">
              <a:buFont typeface="Arial" pitchFamily="34" charset="0"/>
              <a:buChar char="•"/>
            </a:pPr>
            <a:r>
              <a:rPr lang="en-US" sz="2200" dirty="0">
                <a:latin typeface="Arial" panose="020B0604020202020204" pitchFamily="34" charset="0"/>
                <a:cs typeface="Arial" panose="020B0604020202020204" pitchFamily="34" charset="0"/>
              </a:rPr>
              <a:t>Accessibility and SEO</a:t>
            </a:r>
          </a:p>
          <a:p>
            <a:pPr lvl="1" algn="l">
              <a:buFont typeface="Arial" pitchFamily="34" charset="0"/>
              <a:buChar char="•"/>
            </a:pPr>
            <a:r>
              <a:rPr lang="en-US" sz="2200" dirty="0">
                <a:latin typeface="Arial" panose="020B0604020202020204" pitchFamily="34" charset="0"/>
                <a:cs typeface="Arial" panose="020B0604020202020204" pitchFamily="34" charset="0"/>
              </a:rPr>
              <a:t>Analytics and Feedback</a:t>
            </a:r>
          </a:p>
          <a:p>
            <a:pPr lvl="1" algn="l">
              <a:buFont typeface="Arial" pitchFamily="34" charset="0"/>
              <a:buChar char="•"/>
            </a:pPr>
            <a:r>
              <a:rPr lang="en-US" sz="2200" dirty="0">
                <a:latin typeface="Arial" panose="020B0604020202020204" pitchFamily="34" charset="0"/>
                <a:cs typeface="Arial" panose="020B0604020202020204" pitchFamily="34" charset="0"/>
              </a:rPr>
              <a:t>Security</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System Architecture</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1026" name="Picture 2" descr="System Design of Restaurant Management System">
            <a:extLst>
              <a:ext uri="{FF2B5EF4-FFF2-40B4-BE49-F238E27FC236}">
                <a16:creationId xmlns:a16="http://schemas.microsoft.com/office/drawing/2014/main" id="{4986B692-3C90-36F0-B928-B6FB59D56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142" y="2015364"/>
            <a:ext cx="581977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2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System Deployment Approach</a:t>
            </a:r>
            <a:endParaRPr lang="en-US" sz="4400" dirty="0">
              <a:solidFill>
                <a:schemeClr val="accent1"/>
              </a:solidFill>
              <a:latin typeface="Calibri Light"/>
              <a:cs typeface="Calibri Light"/>
            </a:endParaRPr>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27277"/>
            <a:ext cx="10948138"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The front end is designed using of HTML, PHP, CSS, JAVA script</a:t>
            </a:r>
          </a:p>
          <a:p>
            <a:pPr algn="l">
              <a:buFont typeface="Arial" pitchFamily="34" charset="0"/>
              <a:buChar char="•"/>
            </a:pPr>
            <a:r>
              <a:rPr lang="en-US" sz="2600" dirty="0">
                <a:latin typeface="Arial" panose="020B0604020202020204" pitchFamily="34" charset="0"/>
                <a:cs typeface="Arial" panose="020B0604020202020204" pitchFamily="34" charset="0"/>
              </a:rPr>
              <a:t>HTML:</a:t>
            </a:r>
          </a:p>
          <a:p>
            <a:pPr algn="l">
              <a:buFont typeface="Arial" pitchFamily="34" charset="0"/>
              <a:buChar char="•"/>
            </a:pPr>
            <a:r>
              <a:rPr lang="en-US" sz="2600" dirty="0">
                <a:latin typeface="Arial" panose="020B0604020202020204" pitchFamily="34" charset="0"/>
                <a:cs typeface="Arial" panose="020B0604020202020204" pitchFamily="34" charset="0"/>
              </a:rPr>
              <a:t>HTML or Hypertext Markup Language is the main markup language for creating web pages and other information that can be displayed in a web browser. HTML is written in the form of HTML elements consisting of tags enclosed in angle brackets(like), within the web page content. HTML tags most commonly come in pairs like &lt;h1&gt; and &lt;/h1&gt;, although some tags represent empty elements and so are unpaired.</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20202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594933" y="2194772"/>
            <a:ext cx="4360526" cy="3929196"/>
          </a:xfrm>
        </p:spPr>
        <p:txBody>
          <a:bodyPr>
            <a:normAutofit fontScale="92500" lnSpcReduction="20000"/>
          </a:bodyPr>
          <a:lstStyle/>
          <a:p>
            <a:pPr marL="457200" indent="-457200" algn="l">
              <a:buFont typeface="Arial" panose="020B0604020202020204" pitchFamily="34" charset="0"/>
              <a:buChar char="•"/>
            </a:pPr>
            <a:r>
              <a:rPr lang="en-US" sz="2600" dirty="0">
                <a:latin typeface="Arial" panose="020B0604020202020204" pitchFamily="34" charset="0"/>
                <a:cs typeface="Arial" panose="020B0604020202020204" pitchFamily="34" charset="0"/>
              </a:rPr>
              <a:t>Algorithm Overview:	</a:t>
            </a:r>
          </a:p>
          <a:p>
            <a:pPr algn="l"/>
            <a:endParaRPr lang="en-US" sz="1800" dirty="0">
              <a:latin typeface="Arial" panose="020B0604020202020204" pitchFamily="34" charset="0"/>
              <a:cs typeface="Arial" panose="020B0604020202020204" pitchFamily="34" charset="0"/>
            </a:endParaRP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Define project goals and scope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Gather requirements</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Plan website structure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Select technology stack</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Design user interface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Front-end Development</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Database integration</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Implement key feature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Testing and Quality assurance</a:t>
            </a:r>
          </a:p>
          <a:p>
            <a:pPr marL="800100" lvl="1" indent="-342900" algn="l">
              <a:buFont typeface="Courier New" panose="02070309020205020404" pitchFamily="49" charset="0"/>
              <a:buChar char="o"/>
            </a:pPr>
            <a:r>
              <a:rPr lang="en-US" sz="2100" dirty="0">
                <a:latin typeface="Arial" panose="020B0604020202020204" pitchFamily="34" charset="0"/>
                <a:cs typeface="Arial" panose="020B0604020202020204" pitchFamily="34" charset="0"/>
              </a:rPr>
              <a:t>Monitoring analytics</a:t>
            </a:r>
          </a:p>
          <a:p>
            <a:pPr lvl="1" algn="l"/>
            <a:r>
              <a:rPr lang="en-US" sz="2100" dirty="0">
                <a:latin typeface="Arial" panose="020B0604020202020204" pitchFamily="34" charset="0"/>
                <a:cs typeface="Arial" panose="020B0604020202020204" pitchFamily="34" charset="0"/>
              </a:rPr>
              <a:t>  </a:t>
            </a:r>
          </a:p>
          <a:p>
            <a:pPr lvl="1" algn="l"/>
            <a:endParaRPr lang="en-US" sz="2100" dirty="0">
              <a:latin typeface="Arial" panose="020B0604020202020204" pitchFamily="34" charset="0"/>
              <a:cs typeface="Arial" panose="020B0604020202020204" pitchFamily="34" charset="0"/>
            </a:endParaRPr>
          </a:p>
          <a:p>
            <a:pPr marL="800100" lvl="1" indent="-342900" algn="l">
              <a:buFont typeface="Courier New" panose="02070309020205020404" pitchFamily="49" charset="0"/>
              <a:buChar char="o"/>
            </a:pPr>
            <a:endParaRPr lang="en-US" sz="22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532204"/>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7A1F836C-93FF-7D7E-797C-F2E4738E13FA}"/>
              </a:ext>
            </a:extLst>
          </p:cNvPr>
          <p:cNvSpPr txBox="1"/>
          <p:nvPr/>
        </p:nvSpPr>
        <p:spPr>
          <a:xfrm>
            <a:off x="5566791" y="2069902"/>
            <a:ext cx="5083277" cy="384720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Arial" panose="020B0604020202020204" pitchFamily="34" charset="0"/>
                <a:cs typeface="Arial" panose="020B0604020202020204" pitchFamily="34" charset="0"/>
              </a:rPr>
              <a:t>Deployment Overview:</a:t>
            </a: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Hosting provider</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Domain registration</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Prepared for Deployment</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Setup Hosting Environment</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Domain configuration</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Upload files</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Secure the website</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Monitoring and maintenance</a:t>
            </a:r>
          </a:p>
          <a:p>
            <a:pPr marL="342900" indent="-342900">
              <a:buFont typeface="Courier New" panose="02070309020205020404" pitchFamily="49" charset="0"/>
              <a:buChar char="o"/>
            </a:pPr>
            <a:r>
              <a:rPr lang="en-IN" sz="2000" dirty="0">
                <a:latin typeface="Arial" panose="020B0604020202020204" pitchFamily="34" charset="0"/>
                <a:cs typeface="Arial" panose="020B0604020202020204" pitchFamily="34" charset="0"/>
              </a:rPr>
              <a:t>Performance optimization</a:t>
            </a:r>
          </a:p>
          <a:p>
            <a:pPr marL="342900" indent="-342900">
              <a:buFont typeface="Courier New" panose="02070309020205020404" pitchFamily="49" charset="0"/>
              <a:buChar char="o"/>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45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C30D-3B80-1C96-50AD-96BE82D8592D}"/>
              </a:ext>
            </a:extLst>
          </p:cNvPr>
          <p:cNvSpPr>
            <a:spLocks noGrp="1"/>
          </p:cNvSpPr>
          <p:nvPr>
            <p:ph type="title"/>
          </p:nvPr>
        </p:nvSpPr>
        <p:spPr/>
        <p:txBody>
          <a:bodyPr/>
          <a:lstStyle/>
          <a:p>
            <a:pPr algn="ctr"/>
            <a:r>
              <a:rPr lang="en-US" b="1" dirty="0">
                <a:solidFill>
                  <a:schemeClr val="accent1"/>
                </a:solidFill>
                <a:latin typeface="Arial" panose="020B0604020202020204" pitchFamily="34" charset="0"/>
                <a:cs typeface="Arial" panose="020B0604020202020204" pitchFamily="34" charset="0"/>
              </a:rPr>
              <a:t>Future scope</a:t>
            </a:r>
            <a:endParaRPr lang="en-IN" dirty="0"/>
          </a:p>
        </p:txBody>
      </p:sp>
      <p:sp>
        <p:nvSpPr>
          <p:cNvPr id="3" name="Content Placeholder 2">
            <a:extLst>
              <a:ext uri="{FF2B5EF4-FFF2-40B4-BE49-F238E27FC236}">
                <a16:creationId xmlns:a16="http://schemas.microsoft.com/office/drawing/2014/main" id="{44DFBBFE-2E30-F08B-4AB4-526A840EBAEE}"/>
              </a:ext>
            </a:extLst>
          </p:cNvPr>
          <p:cNvSpPr>
            <a:spLocks noGrp="1"/>
          </p:cNvSpPr>
          <p:nvPr>
            <p:ph idx="1"/>
          </p:nvPr>
        </p:nvSpPr>
        <p:spPr/>
        <p:txBody>
          <a:bodyPr/>
          <a:lstStyle/>
          <a:p>
            <a:r>
              <a:rPr lang="en-US" sz="2600" dirty="0">
                <a:effectLst/>
                <a:latin typeface="Arial" panose="020B0604020202020204" pitchFamily="34" charset="0"/>
                <a:ea typeface="Calibri" panose="020F0502020204030204" pitchFamily="34" charset="0"/>
                <a:cs typeface="Arial" panose="020B0604020202020204" pitchFamily="34" charset="0"/>
              </a:rPr>
              <a:t>The primary scope of the restaurant management system project is well depicted on the user case diagrams that are well showcased in this report. However, the central system functionalities of the restaurant management system comprise generating reports, inventories, employee records, and managing orders.</a:t>
            </a:r>
            <a:endParaRPr lang="en-IN" sz="26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936E6B9-B0F3-3A83-0ECD-79E587D71CD8}"/>
              </a:ext>
            </a:extLst>
          </p:cNvPr>
          <p:cNvSpPr>
            <a:spLocks noGrp="1"/>
          </p:cNvSpPr>
          <p:nvPr>
            <p:ph type="ftr" sz="quarter" idx="11"/>
          </p:nvPr>
        </p:nvSpPr>
        <p:spPr/>
        <p:txBody>
          <a:bodyPr/>
          <a:lstStyle/>
          <a:p>
            <a:r>
              <a:rPr lang="en-US"/>
              <a:t>© Edunet Foundation. All rights reserved.</a:t>
            </a:r>
          </a:p>
        </p:txBody>
      </p:sp>
    </p:spTree>
    <p:extLst>
      <p:ext uri="{BB962C8B-B14F-4D97-AF65-F5344CB8AC3E}">
        <p14:creationId xmlns:p14="http://schemas.microsoft.com/office/powerpoint/2010/main" val="1713282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TotalTime>
  <Words>665</Words>
  <Application>Microsoft Office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Courier New</vt:lpstr>
      <vt:lpstr>Office Theme</vt:lpstr>
      <vt:lpstr>RESTAURANT OFFICIAL WEBPAGE</vt:lpstr>
      <vt:lpstr>OUTLINE</vt:lpstr>
      <vt:lpstr>Abstract</vt:lpstr>
      <vt:lpstr>Problem Statement</vt:lpstr>
      <vt:lpstr>Proposed Solution</vt:lpstr>
      <vt:lpstr>System Architecture</vt:lpstr>
      <vt:lpstr>System Deployment Approach</vt:lpstr>
      <vt:lpstr>Algorithm &amp; Deployment</vt:lpstr>
      <vt:lpstr>Future scope</vt:lpstr>
      <vt:lpstr>sample screenshots</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Jhansi Gali</cp:lastModifiedBy>
  <cp:revision>49</cp:revision>
  <dcterms:created xsi:type="dcterms:W3CDTF">2021-04-26T07:43:48Z</dcterms:created>
  <dcterms:modified xsi:type="dcterms:W3CDTF">2023-10-03T19:43:20Z</dcterms:modified>
</cp:coreProperties>
</file>